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42547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180" y="0"/>
                </a:lnTo>
              </a:path>
            </a:pathLst>
          </a:custGeom>
          <a:ln w="51507">
            <a:solidFill>
              <a:srgbClr val="4380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59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2"/>
                </a:moveTo>
                <a:lnTo>
                  <a:pt x="1408" y="310662"/>
                </a:lnTo>
                <a:lnTo>
                  <a:pt x="1408" y="0"/>
                </a:lnTo>
                <a:lnTo>
                  <a:pt x="0" y="0"/>
                </a:lnTo>
                <a:lnTo>
                  <a:pt x="0" y="31066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71912" y="0"/>
            <a:ext cx="13335" cy="311150"/>
          </a:xfrm>
          <a:custGeom>
            <a:avLst/>
            <a:gdLst/>
            <a:ahLst/>
            <a:cxnLst/>
            <a:rect l="l" t="t" r="r" b="b"/>
            <a:pathLst>
              <a:path w="13334" h="311150">
                <a:moveTo>
                  <a:pt x="0" y="310662"/>
                </a:moveTo>
                <a:lnTo>
                  <a:pt x="13052" y="310662"/>
                </a:lnTo>
                <a:lnTo>
                  <a:pt x="13052" y="0"/>
                </a:lnTo>
                <a:lnTo>
                  <a:pt x="0" y="0"/>
                </a:lnTo>
                <a:lnTo>
                  <a:pt x="0" y="31066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662"/>
                </a:moveTo>
                <a:lnTo>
                  <a:pt x="9044481" y="310662"/>
                </a:lnTo>
                <a:lnTo>
                  <a:pt x="9044481" y="0"/>
                </a:lnTo>
                <a:lnTo>
                  <a:pt x="0" y="0"/>
                </a:lnTo>
                <a:lnTo>
                  <a:pt x="0" y="31066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42591" y="308275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0"/>
                </a:moveTo>
                <a:lnTo>
                  <a:pt x="1409" y="91440"/>
                </a:lnTo>
                <a:lnTo>
                  <a:pt x="140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71912" y="308275"/>
            <a:ext cx="13335" cy="91440"/>
          </a:xfrm>
          <a:custGeom>
            <a:avLst/>
            <a:gdLst/>
            <a:ahLst/>
            <a:cxnLst/>
            <a:rect l="l" t="t" r="r" b="b"/>
            <a:pathLst>
              <a:path w="13334" h="91439">
                <a:moveTo>
                  <a:pt x="0" y="91440"/>
                </a:moveTo>
                <a:lnTo>
                  <a:pt x="13052" y="91440"/>
                </a:lnTo>
                <a:lnTo>
                  <a:pt x="13052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308275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40"/>
                </a:moveTo>
                <a:lnTo>
                  <a:pt x="9044481" y="91440"/>
                </a:lnTo>
                <a:lnTo>
                  <a:pt x="9044481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42591" y="360245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40">
                <a:moveTo>
                  <a:pt x="0" y="91086"/>
                </a:moveTo>
                <a:lnTo>
                  <a:pt x="1409" y="91086"/>
                </a:lnTo>
                <a:lnTo>
                  <a:pt x="1409" y="0"/>
                </a:lnTo>
                <a:lnTo>
                  <a:pt x="0" y="0"/>
                </a:lnTo>
                <a:lnTo>
                  <a:pt x="0" y="91086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71912" y="360245"/>
            <a:ext cx="13335" cy="91440"/>
          </a:xfrm>
          <a:custGeom>
            <a:avLst/>
            <a:gdLst/>
            <a:ahLst/>
            <a:cxnLst/>
            <a:rect l="l" t="t" r="r" b="b"/>
            <a:pathLst>
              <a:path w="13334" h="91440">
                <a:moveTo>
                  <a:pt x="0" y="91086"/>
                </a:moveTo>
                <a:lnTo>
                  <a:pt x="13052" y="91086"/>
                </a:lnTo>
                <a:lnTo>
                  <a:pt x="13052" y="0"/>
                </a:lnTo>
                <a:lnTo>
                  <a:pt x="0" y="0"/>
                </a:lnTo>
                <a:lnTo>
                  <a:pt x="0" y="91086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10181" y="360245"/>
            <a:ext cx="3634740" cy="91440"/>
          </a:xfrm>
          <a:custGeom>
            <a:avLst/>
            <a:gdLst/>
            <a:ahLst/>
            <a:cxnLst/>
            <a:rect l="l" t="t" r="r" b="b"/>
            <a:pathLst>
              <a:path w="3634740" h="91440">
                <a:moveTo>
                  <a:pt x="0" y="91086"/>
                </a:moveTo>
                <a:lnTo>
                  <a:pt x="3634299" y="91086"/>
                </a:lnTo>
                <a:lnTo>
                  <a:pt x="3634299" y="0"/>
                </a:lnTo>
                <a:lnTo>
                  <a:pt x="0" y="0"/>
                </a:lnTo>
                <a:lnTo>
                  <a:pt x="0" y="91086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42591" y="440111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80034"/>
                </a:moveTo>
                <a:lnTo>
                  <a:pt x="1409" y="180034"/>
                </a:lnTo>
                <a:lnTo>
                  <a:pt x="1409" y="0"/>
                </a:lnTo>
                <a:lnTo>
                  <a:pt x="0" y="0"/>
                </a:lnTo>
                <a:lnTo>
                  <a:pt x="0" y="180034"/>
                </a:lnTo>
                <a:close/>
              </a:path>
            </a:pathLst>
          </a:custGeom>
          <a:solidFill>
            <a:srgbClr val="438086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71912" y="440111"/>
            <a:ext cx="13335" cy="180340"/>
          </a:xfrm>
          <a:custGeom>
            <a:avLst/>
            <a:gdLst/>
            <a:ahLst/>
            <a:cxnLst/>
            <a:rect l="l" t="t" r="r" b="b"/>
            <a:pathLst>
              <a:path w="13334" h="180340">
                <a:moveTo>
                  <a:pt x="0" y="180034"/>
                </a:moveTo>
                <a:lnTo>
                  <a:pt x="13052" y="180034"/>
                </a:lnTo>
                <a:lnTo>
                  <a:pt x="13052" y="0"/>
                </a:lnTo>
                <a:lnTo>
                  <a:pt x="0" y="0"/>
                </a:lnTo>
                <a:lnTo>
                  <a:pt x="0" y="180034"/>
                </a:lnTo>
                <a:close/>
              </a:path>
            </a:pathLst>
          </a:custGeom>
          <a:solidFill>
            <a:srgbClr val="438086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10200" y="440111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4"/>
                </a:moveTo>
                <a:lnTo>
                  <a:pt x="3634281" y="180034"/>
                </a:lnTo>
                <a:lnTo>
                  <a:pt x="3634281" y="0"/>
                </a:lnTo>
                <a:lnTo>
                  <a:pt x="0" y="0"/>
                </a:lnTo>
                <a:lnTo>
                  <a:pt x="0" y="180034"/>
                </a:lnTo>
                <a:close/>
              </a:path>
            </a:pathLst>
          </a:custGeom>
          <a:solidFill>
            <a:srgbClr val="438086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07338" y="51122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39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73646" y="60723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199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029999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89138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943109" y="379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78046" y="379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2625" y="740664"/>
            <a:ext cx="714883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1651508"/>
            <a:ext cx="5116830" cy="4372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9025" y="851408"/>
            <a:ext cx="354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  <a:latin typeface="Georgia"/>
                <a:cs typeface="Georgia"/>
              </a:rPr>
              <a:t>SWITCH</a:t>
            </a:r>
            <a:r>
              <a:rPr sz="2400" spc="-9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Georgia"/>
                <a:cs typeface="Georgia"/>
              </a:rPr>
              <a:t>STATEMENT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025" y="1464055"/>
            <a:ext cx="7849234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eorgia"/>
                <a:cs typeface="Georgia"/>
              </a:rPr>
              <a:t>Syntax: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The syntax for </a:t>
            </a:r>
            <a:r>
              <a:rPr sz="1800" dirty="0">
                <a:latin typeface="Georgia"/>
                <a:cs typeface="Georgia"/>
              </a:rPr>
              <a:t>a </a:t>
            </a:r>
            <a:r>
              <a:rPr sz="1800" b="1" spc="-5" dirty="0">
                <a:latin typeface="Georgia"/>
                <a:cs typeface="Georgia"/>
              </a:rPr>
              <a:t>switch </a:t>
            </a:r>
            <a:r>
              <a:rPr sz="1800" spc="-5" dirty="0">
                <a:latin typeface="Georgia"/>
                <a:cs typeface="Georgia"/>
              </a:rPr>
              <a:t>statement in </a:t>
            </a:r>
            <a:r>
              <a:rPr sz="1800" dirty="0">
                <a:latin typeface="Georgia"/>
                <a:cs typeface="Georgia"/>
              </a:rPr>
              <a:t>C </a:t>
            </a:r>
            <a:r>
              <a:rPr sz="1800" spc="-5" dirty="0">
                <a:latin typeface="Georgia"/>
                <a:cs typeface="Georgia"/>
              </a:rPr>
              <a:t>programming language is as follows</a:t>
            </a:r>
            <a:r>
              <a:rPr sz="1800" spc="-6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−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2379" y="2514600"/>
            <a:ext cx="8571996" cy="3461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6157" y="990600"/>
            <a:ext cx="8378498" cy="541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896689"/>
            <a:ext cx="5688299" cy="5345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533400"/>
            <a:ext cx="7162799" cy="6067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295" y="2209800"/>
            <a:ext cx="8836656" cy="1293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762000"/>
            <a:ext cx="7548371" cy="5793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625" y="773176"/>
            <a:ext cx="8336915" cy="302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Georgia"/>
                <a:cs typeface="Georgia"/>
              </a:rPr>
              <a:t>How if statement</a:t>
            </a:r>
            <a:r>
              <a:rPr sz="2800" b="1" spc="-2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works?</a:t>
            </a:r>
            <a:endParaRPr sz="2800">
              <a:latin typeface="Georgia"/>
              <a:cs typeface="Georgia"/>
            </a:endParaRPr>
          </a:p>
          <a:p>
            <a:pPr marL="12700" marR="175895">
              <a:lnSpc>
                <a:spcPct val="100400"/>
              </a:lnSpc>
            </a:pPr>
            <a:r>
              <a:rPr sz="2800" spc="-5" dirty="0">
                <a:latin typeface="Georgia"/>
                <a:cs typeface="Georgia"/>
              </a:rPr>
              <a:t>The if statement evaluates the test expression </a:t>
            </a:r>
            <a:r>
              <a:rPr sz="2800" spc="-10" dirty="0">
                <a:latin typeface="Georgia"/>
                <a:cs typeface="Georgia"/>
              </a:rPr>
              <a:t>inside  </a:t>
            </a:r>
            <a:r>
              <a:rPr sz="2800" spc="-5" dirty="0">
                <a:latin typeface="Georgia"/>
                <a:cs typeface="Georgia"/>
              </a:rPr>
              <a:t>the parenthesis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().</a:t>
            </a:r>
            <a:endParaRPr sz="2800">
              <a:latin typeface="Georgia"/>
              <a:cs typeface="Georgia"/>
            </a:endParaRPr>
          </a:p>
          <a:p>
            <a:pPr marL="12700" marR="81915">
              <a:lnSpc>
                <a:spcPct val="100400"/>
              </a:lnSpc>
            </a:pPr>
            <a:r>
              <a:rPr sz="2800" spc="-5" dirty="0">
                <a:latin typeface="Georgia"/>
                <a:cs typeface="Georgia"/>
              </a:rPr>
              <a:t>If the test expression is evaluated to true, statements  </a:t>
            </a:r>
            <a:r>
              <a:rPr sz="2800" spc="-10" dirty="0">
                <a:latin typeface="Georgia"/>
                <a:cs typeface="Georgia"/>
              </a:rPr>
              <a:t>inside </a:t>
            </a:r>
            <a:r>
              <a:rPr sz="2800" spc="-5" dirty="0">
                <a:latin typeface="Georgia"/>
                <a:cs typeface="Georgia"/>
              </a:rPr>
              <a:t>the body of if </a:t>
            </a:r>
            <a:r>
              <a:rPr sz="2800" spc="-10" dirty="0">
                <a:latin typeface="Georgia"/>
                <a:cs typeface="Georgia"/>
              </a:rPr>
              <a:t>are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executed.</a:t>
            </a:r>
            <a:endParaRPr sz="2800">
              <a:latin typeface="Georgia"/>
              <a:cs typeface="Georgia"/>
            </a:endParaRPr>
          </a:p>
          <a:p>
            <a:pPr marL="12700" marR="5080">
              <a:lnSpc>
                <a:spcPct val="100400"/>
              </a:lnSpc>
              <a:spcBef>
                <a:spcPts val="5"/>
              </a:spcBef>
            </a:pPr>
            <a:r>
              <a:rPr sz="2800" spc="-5" dirty="0">
                <a:latin typeface="Georgia"/>
                <a:cs typeface="Georgia"/>
              </a:rPr>
              <a:t>If the test expression is evaluated to false, statements  </a:t>
            </a:r>
            <a:r>
              <a:rPr sz="2800" spc="-10" dirty="0">
                <a:latin typeface="Georgia"/>
                <a:cs typeface="Georgia"/>
              </a:rPr>
              <a:t>inside </a:t>
            </a:r>
            <a:r>
              <a:rPr sz="2800" spc="-5" dirty="0">
                <a:latin typeface="Georgia"/>
                <a:cs typeface="Georgia"/>
              </a:rPr>
              <a:t>the body of if </a:t>
            </a:r>
            <a:r>
              <a:rPr sz="2800" spc="-1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not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executed.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88112" y="4114800"/>
            <a:ext cx="5703287" cy="2109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dirty="0"/>
              <a:t>{</a:t>
            </a:r>
          </a:p>
          <a:p>
            <a:pPr marL="12700">
              <a:lnSpc>
                <a:spcPts val="2850"/>
              </a:lnSpc>
            </a:pPr>
            <a:r>
              <a:rPr spc="-5" dirty="0"/>
              <a:t>int</a:t>
            </a:r>
            <a:r>
              <a:rPr spc="-15" dirty="0"/>
              <a:t> </a:t>
            </a:r>
            <a:r>
              <a:rPr spc="-5" dirty="0"/>
              <a:t>number;</a:t>
            </a:r>
          </a:p>
          <a:p>
            <a:pPr marL="12700" marR="1329055" indent="73025">
              <a:lnSpc>
                <a:spcPts val="2850"/>
              </a:lnSpc>
              <a:spcBef>
                <a:spcPts val="105"/>
              </a:spcBef>
            </a:pPr>
            <a:r>
              <a:rPr spc="-5" dirty="0"/>
              <a:t>printf("Enter an integer:</a:t>
            </a:r>
            <a:r>
              <a:rPr spc="-95" dirty="0"/>
              <a:t> </a:t>
            </a:r>
            <a:r>
              <a:rPr spc="-5" dirty="0"/>
              <a:t>");  scanf("%d",</a:t>
            </a:r>
            <a:r>
              <a:rPr spc="-15" dirty="0"/>
              <a:t> </a:t>
            </a:r>
            <a:r>
              <a:rPr spc="-5" dirty="0"/>
              <a:t>&amp;number);</a:t>
            </a:r>
          </a:p>
          <a:p>
            <a:pPr marL="12700" marR="973455">
              <a:lnSpc>
                <a:spcPts val="2850"/>
              </a:lnSpc>
            </a:pPr>
            <a:r>
              <a:rPr spc="-5" dirty="0"/>
              <a:t>// true if number is less than</a:t>
            </a:r>
            <a:r>
              <a:rPr spc="-80" dirty="0"/>
              <a:t> </a:t>
            </a:r>
            <a:r>
              <a:rPr dirty="0"/>
              <a:t>0  </a:t>
            </a:r>
            <a:r>
              <a:rPr spc="-5" dirty="0"/>
              <a:t>if </a:t>
            </a:r>
            <a:r>
              <a:rPr dirty="0"/>
              <a:t>(number &lt;</a:t>
            </a:r>
            <a:r>
              <a:rPr spc="-25" dirty="0"/>
              <a:t> </a:t>
            </a:r>
            <a:r>
              <a:rPr spc="-5" dirty="0"/>
              <a:t>0)</a:t>
            </a:r>
          </a:p>
          <a:p>
            <a:pPr marL="12700">
              <a:lnSpc>
                <a:spcPts val="2745"/>
              </a:lnSpc>
            </a:pPr>
            <a:r>
              <a:rPr dirty="0"/>
              <a:t>{</a:t>
            </a:r>
          </a:p>
          <a:p>
            <a:pPr marL="12700">
              <a:lnSpc>
                <a:spcPts val="2850"/>
              </a:lnSpc>
            </a:pPr>
            <a:r>
              <a:rPr spc="-5" dirty="0"/>
              <a:t>printf("You entered %d.\n",</a:t>
            </a:r>
            <a:r>
              <a:rPr spc="-85" dirty="0"/>
              <a:t> </a:t>
            </a:r>
            <a:r>
              <a:rPr spc="-5" dirty="0"/>
              <a:t>number);</a:t>
            </a:r>
          </a:p>
          <a:p>
            <a:pPr marL="12700">
              <a:lnSpc>
                <a:spcPts val="2850"/>
              </a:lnSpc>
            </a:pPr>
            <a:r>
              <a:rPr dirty="0"/>
              <a:t>}</a:t>
            </a:r>
          </a:p>
          <a:p>
            <a:pPr marL="85725" marR="528955" indent="-73660">
              <a:lnSpc>
                <a:spcPts val="2850"/>
              </a:lnSpc>
              <a:spcBef>
                <a:spcPts val="105"/>
              </a:spcBef>
            </a:pPr>
            <a:r>
              <a:rPr spc="-5" dirty="0"/>
              <a:t>printf("The if statement is easy.");  return</a:t>
            </a:r>
            <a:r>
              <a:rPr spc="-10" dirty="0"/>
              <a:t> </a:t>
            </a:r>
            <a:r>
              <a:rPr spc="-5" dirty="0"/>
              <a:t>0;</a:t>
            </a:r>
          </a:p>
          <a:p>
            <a:pPr marL="12700">
              <a:lnSpc>
                <a:spcPts val="2760"/>
              </a:lnSpc>
            </a:pPr>
            <a:r>
              <a:rPr dirty="0"/>
              <a:t>}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7825" y="605281"/>
            <a:ext cx="5142865" cy="10756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51100">
              <a:lnSpc>
                <a:spcPct val="100000"/>
              </a:lnSpc>
              <a:spcBef>
                <a:spcPts val="260"/>
              </a:spcBef>
            </a:pPr>
            <a:r>
              <a:rPr sz="1800" b="0" spc="-5" dirty="0">
                <a:solidFill>
                  <a:srgbClr val="000000"/>
                </a:solidFill>
                <a:latin typeface="Georgia"/>
                <a:cs typeface="Georgia"/>
              </a:rPr>
              <a:t>EXAMPLE</a:t>
            </a:r>
            <a:r>
              <a:rPr sz="1800" b="0" spc="-7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800" b="0" spc="-5" dirty="0">
                <a:solidFill>
                  <a:srgbClr val="000000"/>
                </a:solidFill>
                <a:latin typeface="Georgia"/>
                <a:cs typeface="Georgia"/>
              </a:rPr>
              <a:t>PROGRAMME</a:t>
            </a:r>
            <a:endParaRPr sz="1800">
              <a:latin typeface="Georgia"/>
              <a:cs typeface="Georgia"/>
            </a:endParaRPr>
          </a:p>
          <a:p>
            <a:pPr marL="12700" marR="2543175">
              <a:lnSpc>
                <a:spcPts val="2850"/>
              </a:lnSpc>
              <a:spcBef>
                <a:spcPts val="335"/>
              </a:spcBef>
            </a:pPr>
            <a:r>
              <a:rPr sz="2400" b="0" spc="-5" dirty="0">
                <a:solidFill>
                  <a:srgbClr val="000000"/>
                </a:solidFill>
                <a:latin typeface="Georgia"/>
                <a:cs typeface="Georgia"/>
              </a:rPr>
              <a:t>#include</a:t>
            </a:r>
            <a:r>
              <a:rPr sz="2400" b="0" spc="-9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Georgia"/>
                <a:cs typeface="Georgia"/>
              </a:rPr>
              <a:t>&lt;stdio.h&gt;  int</a:t>
            </a:r>
            <a:r>
              <a:rPr sz="2400" b="0" spc="-2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Georgia"/>
                <a:cs typeface="Georgia"/>
              </a:rPr>
              <a:t>main()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0025" y="2683255"/>
            <a:ext cx="2000250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eorgia"/>
                <a:cs typeface="Georgia"/>
              </a:rPr>
              <a:t>Output:</a:t>
            </a:r>
            <a:endParaRPr sz="1800">
              <a:latin typeface="Georgia"/>
              <a:cs typeface="Georgia"/>
            </a:endParaRPr>
          </a:p>
          <a:p>
            <a:pPr marL="12700" marR="5080">
              <a:lnSpc>
                <a:spcPct val="100699"/>
              </a:lnSpc>
            </a:pPr>
            <a:r>
              <a:rPr sz="1800" spc="-5" dirty="0">
                <a:latin typeface="Georgia"/>
                <a:cs typeface="Georgia"/>
              </a:rPr>
              <a:t>Enter an integer:</a:t>
            </a:r>
            <a:r>
              <a:rPr sz="1800" spc="-9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-2  You entered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-2.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625" y="1357944"/>
            <a:ext cx="8395335" cy="439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29"/>
              </a:lnSpc>
              <a:spcBef>
                <a:spcPts val="100"/>
              </a:spcBef>
            </a:pPr>
            <a:r>
              <a:rPr sz="3200" b="1" spc="-5" dirty="0">
                <a:latin typeface="Georgia"/>
                <a:cs typeface="Georgia"/>
              </a:rPr>
              <a:t>How if...else statement</a:t>
            </a:r>
            <a:r>
              <a:rPr sz="3200" b="1" spc="-30" dirty="0">
                <a:latin typeface="Georgia"/>
                <a:cs typeface="Georgia"/>
              </a:rPr>
              <a:t> </a:t>
            </a:r>
            <a:r>
              <a:rPr sz="3200" b="1" spc="-5" dirty="0">
                <a:latin typeface="Georgia"/>
                <a:cs typeface="Georgia"/>
              </a:rPr>
              <a:t>works?</a:t>
            </a:r>
            <a:endParaRPr sz="3200">
              <a:latin typeface="Georgia"/>
              <a:cs typeface="Georgia"/>
            </a:endParaRPr>
          </a:p>
          <a:p>
            <a:pPr marL="12700" marR="184150">
              <a:lnSpc>
                <a:spcPts val="3820"/>
              </a:lnSpc>
              <a:spcBef>
                <a:spcPts val="135"/>
              </a:spcBef>
            </a:pPr>
            <a:r>
              <a:rPr sz="3200" spc="-5" dirty="0">
                <a:latin typeface="Georgia"/>
                <a:cs typeface="Georgia"/>
              </a:rPr>
              <a:t>If the test expression is evaluated to true,  statements </a:t>
            </a:r>
            <a:r>
              <a:rPr sz="3200" spc="-10" dirty="0">
                <a:latin typeface="Georgia"/>
                <a:cs typeface="Georgia"/>
              </a:rPr>
              <a:t>inside </a:t>
            </a:r>
            <a:r>
              <a:rPr sz="3200" spc="-5" dirty="0">
                <a:latin typeface="Georgia"/>
                <a:cs typeface="Georgia"/>
              </a:rPr>
              <a:t>the body of if </a:t>
            </a:r>
            <a:r>
              <a:rPr sz="3200" spc="-10" dirty="0">
                <a:latin typeface="Georgia"/>
                <a:cs typeface="Georgia"/>
              </a:rPr>
              <a:t>are </a:t>
            </a:r>
            <a:r>
              <a:rPr sz="3200" spc="-5" dirty="0">
                <a:latin typeface="Georgia"/>
                <a:cs typeface="Georgia"/>
              </a:rPr>
              <a:t>executed.  statements </a:t>
            </a:r>
            <a:r>
              <a:rPr sz="3200" spc="-10" dirty="0">
                <a:latin typeface="Georgia"/>
                <a:cs typeface="Georgia"/>
              </a:rPr>
              <a:t>inside </a:t>
            </a:r>
            <a:r>
              <a:rPr sz="3200" spc="-5" dirty="0">
                <a:latin typeface="Georgia"/>
                <a:cs typeface="Georgia"/>
              </a:rPr>
              <a:t>the body of else </a:t>
            </a:r>
            <a:r>
              <a:rPr sz="3200" spc="-10" dirty="0">
                <a:latin typeface="Georgia"/>
                <a:cs typeface="Georgia"/>
              </a:rPr>
              <a:t>are </a:t>
            </a:r>
            <a:r>
              <a:rPr sz="3200" spc="-5" dirty="0">
                <a:latin typeface="Georgia"/>
                <a:cs typeface="Georgia"/>
              </a:rPr>
              <a:t>skipped  from</a:t>
            </a:r>
            <a:r>
              <a:rPr sz="3200" spc="-1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execution.</a:t>
            </a:r>
            <a:endParaRPr sz="3200">
              <a:latin typeface="Georgia"/>
              <a:cs typeface="Georgia"/>
            </a:endParaRPr>
          </a:p>
          <a:p>
            <a:pPr marL="12700" marR="5080">
              <a:lnSpc>
                <a:spcPts val="3829"/>
              </a:lnSpc>
              <a:spcBef>
                <a:spcPts val="10"/>
              </a:spcBef>
            </a:pPr>
            <a:r>
              <a:rPr sz="3200" spc="-5" dirty="0">
                <a:latin typeface="Georgia"/>
                <a:cs typeface="Georgia"/>
              </a:rPr>
              <a:t>If the test expression is evaluated to false,  statements </a:t>
            </a:r>
            <a:r>
              <a:rPr sz="3200" spc="-10" dirty="0">
                <a:latin typeface="Georgia"/>
                <a:cs typeface="Georgia"/>
              </a:rPr>
              <a:t>inside </a:t>
            </a:r>
            <a:r>
              <a:rPr sz="3200" spc="-5" dirty="0">
                <a:latin typeface="Georgia"/>
                <a:cs typeface="Georgia"/>
              </a:rPr>
              <a:t>the body of else </a:t>
            </a:r>
            <a:r>
              <a:rPr sz="3200" spc="-10" dirty="0">
                <a:latin typeface="Georgia"/>
                <a:cs typeface="Georgia"/>
              </a:rPr>
              <a:t>are </a:t>
            </a:r>
            <a:r>
              <a:rPr sz="3200" spc="-5" dirty="0">
                <a:latin typeface="Georgia"/>
                <a:cs typeface="Georgia"/>
              </a:rPr>
              <a:t>executed  statements </a:t>
            </a:r>
            <a:r>
              <a:rPr sz="3200" spc="-10" dirty="0">
                <a:latin typeface="Georgia"/>
                <a:cs typeface="Georgia"/>
              </a:rPr>
              <a:t>inside </a:t>
            </a:r>
            <a:r>
              <a:rPr sz="3200" spc="-5" dirty="0">
                <a:latin typeface="Georgia"/>
                <a:cs typeface="Georgia"/>
              </a:rPr>
              <a:t>the body of if </a:t>
            </a:r>
            <a:r>
              <a:rPr sz="3200" spc="-10" dirty="0">
                <a:latin typeface="Georgia"/>
                <a:cs typeface="Georgia"/>
              </a:rPr>
              <a:t>are </a:t>
            </a:r>
            <a:r>
              <a:rPr sz="3200" spc="-5" dirty="0">
                <a:latin typeface="Georgia"/>
                <a:cs typeface="Georgia"/>
              </a:rPr>
              <a:t>skipped  from</a:t>
            </a:r>
            <a:r>
              <a:rPr sz="3200" spc="-1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execution.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625" y="775208"/>
            <a:ext cx="3081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000000"/>
                </a:solidFill>
                <a:latin typeface="Georgia"/>
                <a:cs typeface="Georgia"/>
              </a:rPr>
              <a:t>IF ELSE</a:t>
            </a:r>
            <a:r>
              <a:rPr sz="2400" b="0" spc="-8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Georgia"/>
                <a:cs typeface="Georgia"/>
              </a:rPr>
              <a:t>STATEMENT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1021" y="2028664"/>
            <a:ext cx="7181798" cy="3317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if...else</a:t>
            </a:r>
            <a:r>
              <a:rPr spc="-10" dirty="0"/>
              <a:t> </a:t>
            </a:r>
            <a:r>
              <a:rPr spc="-5" dirty="0"/>
              <a:t>statement</a:t>
            </a:r>
          </a:p>
          <a:p>
            <a:pPr marL="88900" marR="5080" indent="-76835">
              <a:lnSpc>
                <a:spcPct val="100000"/>
              </a:lnSpc>
            </a:pPr>
            <a:r>
              <a:rPr b="0" spc="-5" dirty="0">
                <a:latin typeface="Trebuchet MS"/>
                <a:cs typeface="Trebuchet MS"/>
              </a:rPr>
              <a:t>// Check whether an integer is odd or even #include &lt;stdio.h&gt;  int</a:t>
            </a:r>
            <a:r>
              <a:rPr b="0" spc="-10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main()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2625" y="1655064"/>
            <a:ext cx="329311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int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number;</a:t>
            </a:r>
            <a:endParaRPr sz="2000">
              <a:latin typeface="Trebuchet MS"/>
              <a:cs typeface="Trebuchet MS"/>
            </a:endParaRPr>
          </a:p>
          <a:p>
            <a:pPr marL="88900" marR="84455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printf("Enter an integer: ");  scanf("%d",</a:t>
            </a:r>
            <a:r>
              <a:rPr sz="2000" spc="-2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&amp;number);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// True if the remainder is</a:t>
            </a:r>
            <a:r>
              <a:rPr sz="2000" spc="-7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0 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if (number%2 ==</a:t>
            </a:r>
            <a:r>
              <a:rPr sz="2000" spc="-2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0)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625" y="3483864"/>
            <a:ext cx="457009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printf("%d is an even</a:t>
            </a:r>
            <a:r>
              <a:rPr sz="2000" spc="-8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integer.",number);</a:t>
            </a:r>
            <a:endParaRPr sz="200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else</a:t>
            </a:r>
            <a:endParaRPr sz="200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printf("%d is an odd</a:t>
            </a:r>
            <a:r>
              <a:rPr sz="2000" spc="-7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integer.",number);</a:t>
            </a:r>
            <a:endParaRPr sz="200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</a:pP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return</a:t>
            </a:r>
            <a:r>
              <a:rPr sz="20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24455"/>
                </a:solidFill>
                <a:latin typeface="Trebuchet MS"/>
                <a:cs typeface="Trebuchet MS"/>
              </a:rPr>
              <a:t>0;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424455"/>
                </a:solidFill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64225" y="3597655"/>
            <a:ext cx="1932305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Output</a:t>
            </a:r>
            <a:endParaRPr sz="1800">
              <a:latin typeface="Georgia"/>
              <a:cs typeface="Georgia"/>
            </a:endParaRPr>
          </a:p>
          <a:p>
            <a:pPr marL="12700" marR="5080">
              <a:lnSpc>
                <a:spcPct val="100699"/>
              </a:lnSpc>
            </a:pPr>
            <a:r>
              <a:rPr sz="1800" spc="-5" dirty="0">
                <a:latin typeface="Georgia"/>
                <a:cs typeface="Georgia"/>
              </a:rPr>
              <a:t>Enter an integer: </a:t>
            </a:r>
            <a:r>
              <a:rPr sz="1800" dirty="0">
                <a:latin typeface="Georgia"/>
                <a:cs typeface="Georgia"/>
              </a:rPr>
              <a:t>7  7 </a:t>
            </a:r>
            <a:r>
              <a:rPr sz="1800" spc="-5" dirty="0">
                <a:latin typeface="Georgia"/>
                <a:cs typeface="Georgia"/>
              </a:rPr>
              <a:t>is an odd</a:t>
            </a:r>
            <a:r>
              <a:rPr sz="1800" spc="-9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integer.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825" y="1083055"/>
            <a:ext cx="8384540" cy="554799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latin typeface="Georgia"/>
                <a:cs typeface="Georgia"/>
              </a:rPr>
              <a:t>The if...else statement executes two different codes depending upon whether the  test expression is true or false. Sometimes, </a:t>
            </a:r>
            <a:r>
              <a:rPr sz="1800" dirty="0">
                <a:latin typeface="Georgia"/>
                <a:cs typeface="Georgia"/>
              </a:rPr>
              <a:t>a </a:t>
            </a:r>
            <a:r>
              <a:rPr sz="1800" spc="-5" dirty="0">
                <a:latin typeface="Georgia"/>
                <a:cs typeface="Georgia"/>
              </a:rPr>
              <a:t>choice has to be made from more than  </a:t>
            </a:r>
            <a:r>
              <a:rPr sz="1800" dirty="0">
                <a:latin typeface="Georgia"/>
                <a:cs typeface="Georgia"/>
              </a:rPr>
              <a:t>2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possibilities.</a:t>
            </a:r>
            <a:endParaRPr sz="1800">
              <a:latin typeface="Georgia"/>
              <a:cs typeface="Georgia"/>
            </a:endParaRPr>
          </a:p>
          <a:p>
            <a:pPr marL="12700" marR="626110">
              <a:lnSpc>
                <a:spcPct val="100699"/>
              </a:lnSpc>
            </a:pPr>
            <a:r>
              <a:rPr sz="1800" spc="-5" dirty="0">
                <a:latin typeface="Georgia"/>
                <a:cs typeface="Georgia"/>
              </a:rPr>
              <a:t>The if...else ladder allows you to check between multiple test expressions and  execute different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statements.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b="1" spc="-5" dirty="0">
                <a:latin typeface="Georgia"/>
                <a:cs typeface="Georgia"/>
              </a:rPr>
              <a:t>Syntax of nested if...else</a:t>
            </a:r>
            <a:r>
              <a:rPr sz="1800" b="1" spc="-1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statement.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if </a:t>
            </a:r>
            <a:r>
              <a:rPr sz="1800" dirty="0">
                <a:latin typeface="Georgia"/>
                <a:cs typeface="Georgia"/>
              </a:rPr>
              <a:t>(test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expression1)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Georgia"/>
                <a:cs typeface="Georgia"/>
              </a:rPr>
              <a:t>{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//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statement(s)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Georgia"/>
                <a:cs typeface="Georgia"/>
              </a:rPr>
              <a:t>}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else if(test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expression2)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Georgia"/>
                <a:cs typeface="Georgia"/>
              </a:rPr>
              <a:t>{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//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statement(s)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Georgia"/>
                <a:cs typeface="Georgia"/>
              </a:rPr>
              <a:t>}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else if </a:t>
            </a:r>
            <a:r>
              <a:rPr sz="1800" dirty="0">
                <a:latin typeface="Georgia"/>
                <a:cs typeface="Georgia"/>
              </a:rPr>
              <a:t>(test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expression3)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Georgia"/>
                <a:cs typeface="Georgia"/>
              </a:rPr>
              <a:t>{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//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statement(s)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Georgia"/>
                <a:cs typeface="Georgia"/>
              </a:rPr>
              <a:t>} .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else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{</a:t>
            </a:r>
            <a:endParaRPr sz="1800">
              <a:latin typeface="Georgia"/>
              <a:cs typeface="Georgia"/>
            </a:endParaRPr>
          </a:p>
          <a:p>
            <a:pPr marL="6731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Georgia"/>
                <a:cs typeface="Georgia"/>
              </a:rPr>
              <a:t>// statement(s)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}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4025" y="544576"/>
            <a:ext cx="27400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IF ELSE ELSE</a:t>
            </a:r>
            <a:r>
              <a:rPr sz="2800" b="0" spc="-8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IF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990600"/>
            <a:ext cx="7621171" cy="5384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25" y="925576"/>
            <a:ext cx="7755890" cy="1309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Nested</a:t>
            </a:r>
            <a:r>
              <a:rPr sz="2800" spc="-1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if...else</a:t>
            </a:r>
            <a:endParaRPr sz="2800">
              <a:latin typeface="Georgia"/>
              <a:cs typeface="Georgia"/>
            </a:endParaRPr>
          </a:p>
          <a:p>
            <a:pPr marL="12700" marR="5080">
              <a:lnSpc>
                <a:spcPct val="100400"/>
              </a:lnSpc>
            </a:pP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If an if else statements contain </a:t>
            </a:r>
            <a:r>
              <a:rPr sz="2800" b="0" spc="-10" dirty="0">
                <a:solidFill>
                  <a:srgbClr val="000000"/>
                </a:solidFill>
                <a:latin typeface="Georgia"/>
                <a:cs typeface="Georgia"/>
              </a:rPr>
              <a:t>another </a:t>
            </a: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if else  statement </a:t>
            </a:r>
            <a:r>
              <a:rPr sz="2800" b="0" spc="-10" dirty="0">
                <a:solidFill>
                  <a:srgbClr val="000000"/>
                </a:solidFill>
                <a:latin typeface="Georgia"/>
                <a:cs typeface="Georgia"/>
              </a:rPr>
              <a:t>inside </a:t>
            </a: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it is called if nested if</a:t>
            </a:r>
            <a:r>
              <a:rPr sz="2800" b="0" spc="-10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statement.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2438400"/>
            <a:ext cx="6857999" cy="4038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452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EXAMPLE PROGRAMME #include &lt;stdio.h&gt;  int main()</vt:lpstr>
      <vt:lpstr>IF ELSE STATEMENT</vt:lpstr>
      <vt:lpstr>PowerPoint Presentation</vt:lpstr>
      <vt:lpstr>if...else statement // Check whether an integer is odd or even #include &lt;stdio.h&gt;  int main()</vt:lpstr>
      <vt:lpstr>IF ELSE ELSE IF</vt:lpstr>
      <vt:lpstr>PowerPoint Presentation</vt:lpstr>
      <vt:lpstr>Nested if...else If an if else statements contain another if else  statement inside it is called if nested if statement.</vt:lpstr>
      <vt:lpstr>SWITCH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Shine</dc:creator>
  <cp:lastModifiedBy>Dell</cp:lastModifiedBy>
  <cp:revision>2</cp:revision>
  <dcterms:created xsi:type="dcterms:W3CDTF">2020-03-25T14:09:21Z</dcterms:created>
  <dcterms:modified xsi:type="dcterms:W3CDTF">2021-03-12T18:04:43Z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